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"/>
  </p:notesMasterIdLst>
  <p:sldIdLst>
    <p:sldId id="256" r:id="rId2"/>
    <p:sldId id="270" r:id="rId3"/>
    <p:sldId id="257" r:id="rId4"/>
    <p:sldId id="259" r:id="rId5"/>
    <p:sldId id="264" r:id="rId6"/>
  </p:sldIdLst>
  <p:sldSz cx="51117500" cy="32918400"/>
  <p:notesSz cx="6858000" cy="9144000"/>
  <p:embeddedFontLst>
    <p:embeddedFont>
      <p:font typeface="Arimo Bold" panose="020B0604020202020204" charset="0"/>
      <p:regular r:id="rId8"/>
    </p:embeddedFont>
    <p:embeddedFont>
      <p:font typeface="Montserrat" panose="00000500000000000000" pitchFamily="2" charset="-18"/>
      <p:regular r:id="rId9"/>
      <p:bold r:id="rId10"/>
      <p:italic r:id="rId11"/>
      <p:boldItalic r:id="rId12"/>
    </p:embeddedFont>
    <p:embeddedFont>
      <p:font typeface="Montserrat Heavy" panose="020B0604020202020204" charset="-18"/>
      <p:regular r:id="rId13"/>
    </p:embeddedFont>
    <p:embeddedFont>
      <p:font typeface="Montserrat Medium" panose="00000600000000000000" pitchFamily="2" charset="-18"/>
      <p:regular r:id="rId14"/>
      <p:italic r:id="rId15"/>
    </p:embeddedFont>
    <p:embeddedFont>
      <p:font typeface="Montserrat Semi-Bold" panose="020B0604020202020204" charset="-18"/>
      <p:regular r:id="rId16"/>
    </p:embeddedFont>
    <p:embeddedFont>
      <p:font typeface="Open Sans Extra Bold" panose="020B0604020202020204" charset="0"/>
      <p:regular r:id="rId17"/>
    </p:embeddedFont>
    <p:embeddedFont>
      <p:font typeface="Poppins" panose="00000500000000000000" pitchFamily="2" charset="-18"/>
      <p:regular r:id="rId18"/>
      <p:bold r:id="rId19"/>
      <p:italic r:id="rId20"/>
      <p:boldItalic r:id="rId21"/>
    </p:embeddedFont>
    <p:embeddedFont>
      <p:font typeface="Poppins Bold" panose="00000800000000000000" pitchFamily="2" charset="-18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C5C9C4-F86F-44A2-A852-9D02D8BA6F3E}" v="2" dt="2025-09-13T14:44:39.8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12" d="100"/>
          <a:sy n="12" d="100"/>
        </p:scale>
        <p:origin x="928" y="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4.fntdata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font" Target="fonts/font16.fntdata"/><Relationship Id="rId28" Type="http://schemas.microsoft.com/office/2016/11/relationships/changesInfo" Target="changesInfos/changesInfo1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font" Target="fonts/font15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szák Loretta" userId="28ea21b3-03c9-4fef-b6af-6a556210919d" providerId="ADAL" clId="{4DC5C9C4-F86F-44A2-A852-9D02D8BA6F3E}"/>
    <pc:docChg chg="undo custSel addSld delSld modSld">
      <pc:chgData name="Huszák Loretta" userId="28ea21b3-03c9-4fef-b6af-6a556210919d" providerId="ADAL" clId="{4DC5C9C4-F86F-44A2-A852-9D02D8BA6F3E}" dt="2025-09-13T14:50:02.298" v="12" actId="47"/>
      <pc:docMkLst>
        <pc:docMk/>
      </pc:docMkLst>
      <pc:sldChg chg="delSp mod">
        <pc:chgData name="Huszák Loretta" userId="28ea21b3-03c9-4fef-b6af-6a556210919d" providerId="ADAL" clId="{4DC5C9C4-F86F-44A2-A852-9D02D8BA6F3E}" dt="2025-09-13T14:43:02.397" v="7" actId="478"/>
        <pc:sldMkLst>
          <pc:docMk/>
          <pc:sldMk cId="0" sldId="256"/>
        </pc:sldMkLst>
        <pc:grpChg chg="del">
          <ac:chgData name="Huszák Loretta" userId="28ea21b3-03c9-4fef-b6af-6a556210919d" providerId="ADAL" clId="{4DC5C9C4-F86F-44A2-A852-9D02D8BA6F3E}" dt="2025-09-13T14:43:02.397" v="7" actId="478"/>
          <ac:grpSpMkLst>
            <pc:docMk/>
            <pc:sldMk cId="0" sldId="256"/>
            <ac:grpSpMk id="2" creationId="{00000000-0000-0000-0000-000000000000}"/>
          </ac:grpSpMkLst>
        </pc:grpChg>
      </pc:sldChg>
      <pc:sldChg chg="add del">
        <pc:chgData name="Huszák Loretta" userId="28ea21b3-03c9-4fef-b6af-6a556210919d" providerId="ADAL" clId="{4DC5C9C4-F86F-44A2-A852-9D02D8BA6F3E}" dt="2025-09-13T14:50:02.298" v="12" actId="47"/>
        <pc:sldMkLst>
          <pc:docMk/>
          <pc:sldMk cId="0" sldId="258"/>
        </pc:sldMkLst>
      </pc:sldChg>
      <pc:sldChg chg="del">
        <pc:chgData name="Huszák Loretta" userId="28ea21b3-03c9-4fef-b6af-6a556210919d" providerId="ADAL" clId="{4DC5C9C4-F86F-44A2-A852-9D02D8BA6F3E}" dt="2025-09-13T14:40:44.364" v="2" actId="47"/>
        <pc:sldMkLst>
          <pc:docMk/>
          <pc:sldMk cId="0" sldId="260"/>
        </pc:sldMkLst>
      </pc:sldChg>
      <pc:sldChg chg="del">
        <pc:chgData name="Huszák Loretta" userId="28ea21b3-03c9-4fef-b6af-6a556210919d" providerId="ADAL" clId="{4DC5C9C4-F86F-44A2-A852-9D02D8BA6F3E}" dt="2025-09-13T14:40:46.941" v="3" actId="47"/>
        <pc:sldMkLst>
          <pc:docMk/>
          <pc:sldMk cId="0" sldId="261"/>
        </pc:sldMkLst>
      </pc:sldChg>
      <pc:sldChg chg="del">
        <pc:chgData name="Huszák Loretta" userId="28ea21b3-03c9-4fef-b6af-6a556210919d" providerId="ADAL" clId="{4DC5C9C4-F86F-44A2-A852-9D02D8BA6F3E}" dt="2025-09-13T14:40:48.700" v="4" actId="47"/>
        <pc:sldMkLst>
          <pc:docMk/>
          <pc:sldMk cId="0" sldId="262"/>
        </pc:sldMkLst>
      </pc:sldChg>
      <pc:sldChg chg="del">
        <pc:chgData name="Huszák Loretta" userId="28ea21b3-03c9-4fef-b6af-6a556210919d" providerId="ADAL" clId="{4DC5C9C4-F86F-44A2-A852-9D02D8BA6F3E}" dt="2025-09-13T14:38:19.506" v="0" actId="47"/>
        <pc:sldMkLst>
          <pc:docMk/>
          <pc:sldMk cId="0" sldId="263"/>
        </pc:sldMkLst>
      </pc:sldChg>
      <pc:sldChg chg="addSp delSp mod">
        <pc:chgData name="Huszák Loretta" userId="28ea21b3-03c9-4fef-b6af-6a556210919d" providerId="ADAL" clId="{4DC5C9C4-F86F-44A2-A852-9D02D8BA6F3E}" dt="2025-09-13T14:42:15.530" v="6" actId="478"/>
        <pc:sldMkLst>
          <pc:docMk/>
          <pc:sldMk cId="0" sldId="264"/>
        </pc:sldMkLst>
        <pc:spChg chg="add del">
          <ac:chgData name="Huszák Loretta" userId="28ea21b3-03c9-4fef-b6af-6a556210919d" providerId="ADAL" clId="{4DC5C9C4-F86F-44A2-A852-9D02D8BA6F3E}" dt="2025-09-13T14:42:15.530" v="6" actId="478"/>
          <ac:spMkLst>
            <pc:docMk/>
            <pc:sldMk cId="0" sldId="264"/>
            <ac:spMk id="2" creationId="{00000000-0000-0000-0000-000000000000}"/>
          </ac:spMkLst>
        </pc:spChg>
        <pc:spChg chg="del">
          <ac:chgData name="Huszák Loretta" userId="28ea21b3-03c9-4fef-b6af-6a556210919d" providerId="ADAL" clId="{4DC5C9C4-F86F-44A2-A852-9D02D8BA6F3E}" dt="2025-09-13T14:39:13.556" v="1" actId="478"/>
          <ac:spMkLst>
            <pc:docMk/>
            <pc:sldMk cId="0" sldId="264"/>
            <ac:spMk id="7" creationId="{00000000-0000-0000-0000-000000000000}"/>
          </ac:spMkLst>
        </pc:spChg>
      </pc:sldChg>
      <pc:sldChg chg="add del">
        <pc:chgData name="Huszák Loretta" userId="28ea21b3-03c9-4fef-b6af-6a556210919d" providerId="ADAL" clId="{4DC5C9C4-F86F-44A2-A852-9D02D8BA6F3E}" dt="2025-09-13T14:44:04.418" v="11" actId="2890"/>
        <pc:sldMkLst>
          <pc:docMk/>
          <pc:sldMk cId="1112405672" sldId="2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DC2C5-539B-401A-B02F-D6BDD9F5A321}" type="datetimeFigureOut">
              <a:rPr lang="de-DE" smtClean="0"/>
              <a:t>13.09.2025</a:t>
            </a:fld>
            <a:endParaRPr lang="de-DE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033463" y="1143000"/>
            <a:ext cx="47910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11B54-BFE2-4A52-A606-2EDF5E82AF2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2898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4DC3941E-FAE1-8C51-2B09-8D1731020B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F5492487-C4AE-37E5-A160-8896A8C180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fontAlgn="ctr">
              <a:buFontTx/>
              <a:buChar char="•"/>
            </a:pPr>
            <a:r>
              <a:rPr lang="en-GB" altLang="de-DE"/>
              <a:t>Preparation of team </a:t>
            </a:r>
            <a:r>
              <a:rPr lang="en-GB" altLang="de-DE" b="1"/>
              <a:t>projects</a:t>
            </a:r>
            <a:r>
              <a:rPr lang="en-GB" altLang="de-DE"/>
              <a:t> for doing business internationally (for a real Bulgarian company operating abroad - by choice)</a:t>
            </a:r>
          </a:p>
          <a:p>
            <a:pPr marL="171450" indent="-171450" fontAlgn="ctr">
              <a:buFontTx/>
              <a:buChar char="•"/>
            </a:pPr>
            <a:r>
              <a:rPr lang="en-GB" altLang="de-DE"/>
              <a:t>Checklists (e.g., sample questions to answer prior to starting a business or international activity), and </a:t>
            </a:r>
            <a:r>
              <a:rPr lang="en-GB" altLang="de-DE" b="1"/>
              <a:t>templates</a:t>
            </a:r>
            <a:r>
              <a:rPr lang="en-GB" altLang="de-DE"/>
              <a:t> (e.g., a set of criteria for assessing business ideas)</a:t>
            </a:r>
          </a:p>
          <a:p>
            <a:pPr marL="171450" indent="-171450" fontAlgn="ctr">
              <a:buFontTx/>
              <a:buChar char="•"/>
            </a:pPr>
            <a:r>
              <a:rPr lang="en-GB" altLang="de-DE" b="1"/>
              <a:t>Discussions</a:t>
            </a:r>
            <a:r>
              <a:rPr lang="en-GB" altLang="de-DE"/>
              <a:t> and </a:t>
            </a:r>
            <a:r>
              <a:rPr lang="en-GB" altLang="de-DE" b="1"/>
              <a:t>critical thinking </a:t>
            </a:r>
            <a:r>
              <a:rPr lang="en-GB" altLang="de-DE"/>
              <a:t>(targeted at self-improvement)</a:t>
            </a: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0CC12151-610C-8B9D-A593-629B078689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04A2DF1-7828-43B4-B006-9D6337ACECF8}" type="slidenum">
              <a:rPr lang="en-US" altLang="de-DE"/>
              <a:pPr/>
              <a:t>2</a:t>
            </a:fld>
            <a:endParaRPr lang="en-US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2">
            <a:extLst>
              <a:ext uri="{FF2B5EF4-FFF2-40B4-BE49-F238E27FC236}">
                <a16:creationId xmlns:a16="http://schemas.microsoft.com/office/drawing/2014/main" id="{9A4ED459-BC25-E5B1-C397-77243C07873B}"/>
              </a:ext>
            </a:extLst>
          </p:cNvPr>
          <p:cNvCxnSpPr/>
          <p:nvPr userDrawn="1"/>
        </p:nvCxnSpPr>
        <p:spPr>
          <a:xfrm>
            <a:off x="1810411" y="4709160"/>
            <a:ext cx="14536539" cy="0"/>
          </a:xfrm>
          <a:prstGeom prst="line">
            <a:avLst/>
          </a:prstGeom>
          <a:ln w="38100">
            <a:solidFill>
              <a:srgbClr val="16161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E45D51A7-61D4-48CB-6B8C-9F306C67005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209767" y="30281883"/>
            <a:ext cx="46697966" cy="2186942"/>
            <a:chOff x="395536" y="6309320"/>
            <a:chExt cx="8352928" cy="455088"/>
          </a:xfrm>
        </p:grpSpPr>
        <p:cxnSp>
          <p:nvCxnSpPr>
            <p:cNvPr id="4" name="Straight Connector 4">
              <a:extLst>
                <a:ext uri="{FF2B5EF4-FFF2-40B4-BE49-F238E27FC236}">
                  <a16:creationId xmlns:a16="http://schemas.microsoft.com/office/drawing/2014/main" id="{A4DA5E24-A84D-91FD-296F-AB51CD8E3659}"/>
                </a:ext>
              </a:extLst>
            </p:cNvPr>
            <p:cNvCxnSpPr/>
            <p:nvPr userDrawn="1"/>
          </p:nvCxnSpPr>
          <p:spPr>
            <a:xfrm>
              <a:off x="395536" y="6309320"/>
              <a:ext cx="8352928" cy="0"/>
            </a:xfrm>
            <a:prstGeom prst="line">
              <a:avLst/>
            </a:prstGeom>
            <a:ln w="12700">
              <a:solidFill>
                <a:srgbClr val="4D4DEA">
                  <a:alpha val="25000"/>
                </a:srgb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Date Placeholder 3">
              <a:extLst>
                <a:ext uri="{FF2B5EF4-FFF2-40B4-BE49-F238E27FC236}">
                  <a16:creationId xmlns:a16="http://schemas.microsoft.com/office/drawing/2014/main" id="{E226145F-643B-EA92-859C-AF76462D7337}"/>
                </a:ext>
              </a:extLst>
            </p:cNvPr>
            <p:cNvSpPr txBox="1">
              <a:spLocks/>
            </p:cNvSpPr>
            <p:nvPr userDrawn="1"/>
          </p:nvSpPr>
          <p:spPr bwMode="auto">
            <a:xfrm>
              <a:off x="2420669" y="6399704"/>
              <a:ext cx="4302663" cy="364704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n-US" altLang="en-US" sz="4193" b="1" dirty="0">
                  <a:solidFill>
                    <a:srgbClr val="606060"/>
                  </a:solidFill>
                  <a:latin typeface="Montserrat" pitchFamily="2" charset="0"/>
                </a:rPr>
                <a:t>3rd International Danube Cup</a:t>
              </a:r>
              <a:br>
                <a:rPr lang="en-US" altLang="en-US" sz="4193" dirty="0">
                  <a:solidFill>
                    <a:srgbClr val="606060"/>
                  </a:solidFill>
                  <a:latin typeface="Montserrat" pitchFamily="2" charset="0"/>
                </a:rPr>
              </a:br>
              <a:r>
                <a:rPr lang="en-US" altLang="en-US" sz="4193" dirty="0">
                  <a:solidFill>
                    <a:srgbClr val="606060"/>
                  </a:solidFill>
                  <a:latin typeface="Montserrat" pitchFamily="2" charset="0"/>
                </a:rPr>
                <a:t>Conference on Entrepreneurship Education</a:t>
              </a:r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FD8C068F-D92E-3D10-876D-5E685572F50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290346" y="30693363"/>
            <a:ext cx="2822112" cy="112460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CDD36BD-5115-4F57-A026-BA577C51A1A5}" type="slidenum">
              <a:rPr lang="en-US" altLang="en-US" sz="6708" smtClean="0">
                <a:solidFill>
                  <a:srgbClr val="606060"/>
                </a:solidFill>
                <a:latin typeface="Montserrat" pitchFamily="2" charset="-18"/>
              </a:rPr>
              <a:pPr>
                <a:defRPr/>
              </a:pPr>
              <a:t>‹#›</a:t>
            </a:fld>
            <a:endParaRPr lang="en-US" altLang="en-US" sz="6708">
              <a:solidFill>
                <a:srgbClr val="606060"/>
              </a:solidFill>
              <a:latin typeface="Montserrat" pitchFamily="2" charset="-18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EC9381F7-B194-01B6-FE6B-E8BCA95308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783" y="30579065"/>
            <a:ext cx="2089960" cy="202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51491F98-8A04-27F9-1003-48B787F95C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415" y="31059120"/>
            <a:ext cx="1630704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B847FB0C-CB7F-EECF-ADAC-24C44CDEF7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0576" y="1413509"/>
            <a:ext cx="10090382" cy="659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Title 1"/>
          <p:cNvSpPr>
            <a:spLocks noGrp="1"/>
          </p:cNvSpPr>
          <p:nvPr>
            <p:ph type="title"/>
          </p:nvPr>
        </p:nvSpPr>
        <p:spPr>
          <a:xfrm>
            <a:off x="1357800" y="1028638"/>
            <a:ext cx="43370146" cy="3225854"/>
          </a:xfrm>
          <a:prstGeom prst="rect">
            <a:avLst/>
          </a:prstGeom>
        </p:spPr>
        <p:txBody>
          <a:bodyPr/>
          <a:lstStyle>
            <a:lvl1pPr algn="l">
              <a:defRPr sz="16771" b="0">
                <a:solidFill>
                  <a:srgbClr val="4D4DEA"/>
                </a:solidFill>
                <a:latin typeface="Montserrat Medium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0738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45334915" y="22760468"/>
            <a:ext cx="9281757" cy="928175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366698" cap="sq">
              <a:solidFill>
                <a:srgbClr val="4D4DEB"/>
              </a:solidFill>
              <a:prstDash val="solid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162560" tIns="162560" rIns="162560" bIns="162560" rtlCol="0" anchor="ctr"/>
            <a:lstStyle/>
            <a:p>
              <a:pPr algn="ctr">
                <a:lnSpc>
                  <a:spcPts val="660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76683" y="8162107"/>
            <a:ext cx="3197713" cy="319771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D4DEB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162560" tIns="162560" rIns="162560" bIns="162560" rtlCol="0" anchor="ctr"/>
            <a:lstStyle/>
            <a:p>
              <a:pPr algn="ctr">
                <a:lnSpc>
                  <a:spcPts val="660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113889" y="26339287"/>
            <a:ext cx="9281757" cy="928175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366698" cap="sq">
              <a:solidFill>
                <a:srgbClr val="4D4DEB">
                  <a:alpha val="54902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162560" tIns="162560" rIns="162560" bIns="162560" rtlCol="0" anchor="ctr"/>
            <a:lstStyle/>
            <a:p>
              <a:pPr algn="ctr">
                <a:lnSpc>
                  <a:spcPts val="660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2840037" y="4167163"/>
            <a:ext cx="9849077" cy="2979346"/>
          </a:xfrm>
          <a:custGeom>
            <a:avLst/>
            <a:gdLst/>
            <a:ahLst/>
            <a:cxnLst/>
            <a:rect l="l" t="t" r="r" b="b"/>
            <a:pathLst>
              <a:path w="9849077" h="2979346">
                <a:moveTo>
                  <a:pt x="0" y="0"/>
                </a:moveTo>
                <a:lnTo>
                  <a:pt x="9849077" y="0"/>
                </a:lnTo>
                <a:lnTo>
                  <a:pt x="9849077" y="2979345"/>
                </a:lnTo>
                <a:lnTo>
                  <a:pt x="0" y="29793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5" name="TextBox 15"/>
          <p:cNvSpPr txBox="1"/>
          <p:nvPr/>
        </p:nvSpPr>
        <p:spPr>
          <a:xfrm>
            <a:off x="25560338" y="15355337"/>
            <a:ext cx="22942368" cy="6244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697"/>
              </a:lnSpc>
            </a:pPr>
            <a:r>
              <a:rPr lang="en-US" sz="11926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3rd International </a:t>
            </a:r>
          </a:p>
          <a:p>
            <a:pPr algn="l">
              <a:lnSpc>
                <a:spcPts val="16697"/>
              </a:lnSpc>
              <a:spcBef>
                <a:spcPct val="0"/>
              </a:spcBef>
            </a:pPr>
            <a:r>
              <a:rPr lang="en-US" sz="11926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Danube Cup Conference on Entrepreneurship Research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25560338" y="22083894"/>
            <a:ext cx="13157398" cy="1296719"/>
            <a:chOff x="0" y="0"/>
            <a:chExt cx="17543198" cy="1728958"/>
          </a:xfrm>
        </p:grpSpPr>
        <p:sp>
          <p:nvSpPr>
            <p:cNvPr id="17" name="Freeform 17"/>
            <p:cNvSpPr/>
            <p:nvPr/>
          </p:nvSpPr>
          <p:spPr>
            <a:xfrm rot="5400000">
              <a:off x="-95408" y="95408"/>
              <a:ext cx="1692716" cy="1501900"/>
            </a:xfrm>
            <a:custGeom>
              <a:avLst/>
              <a:gdLst/>
              <a:ahLst/>
              <a:cxnLst/>
              <a:rect l="l" t="t" r="r" b="b"/>
              <a:pathLst>
                <a:path w="1692716" h="1501900">
                  <a:moveTo>
                    <a:pt x="0" y="0"/>
                  </a:moveTo>
                  <a:lnTo>
                    <a:pt x="1692716" y="0"/>
                  </a:lnTo>
                  <a:lnTo>
                    <a:pt x="1692716" y="1501900"/>
                  </a:lnTo>
                  <a:lnTo>
                    <a:pt x="0" y="1501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370706" y="-238125"/>
              <a:ext cx="15172492" cy="1967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013"/>
                </a:lnSpc>
                <a:spcBef>
                  <a:spcPct val="0"/>
                </a:spcBef>
              </a:pPr>
              <a:r>
                <a:rPr lang="en-US" sz="8581" spc="-171">
                  <a:solidFill>
                    <a:srgbClr val="051D40"/>
                  </a:solidFill>
                  <a:latin typeface="Poppins"/>
                  <a:ea typeface="Poppins"/>
                  <a:cs typeface="Poppins"/>
                  <a:sym typeface="Poppins"/>
                </a:rPr>
                <a:t>10-15 October 2025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4089853" y="8364393"/>
            <a:ext cx="32167224" cy="2995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485"/>
              </a:lnSpc>
              <a:spcBef>
                <a:spcPct val="0"/>
              </a:spcBef>
            </a:pPr>
            <a:r>
              <a:rPr lang="en-US" sz="17489" b="1">
                <a:solidFill>
                  <a:srgbClr val="1C00E8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TITLE</a:t>
            </a:r>
            <a:r>
              <a:rPr lang="en-US" sz="17489" b="1" u="none" strike="noStrike">
                <a:solidFill>
                  <a:srgbClr val="1C00E8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 of the Presentation</a:t>
            </a:r>
          </a:p>
        </p:txBody>
      </p:sp>
      <p:sp>
        <p:nvSpPr>
          <p:cNvPr id="20" name="Freeform 20"/>
          <p:cNvSpPr/>
          <p:nvPr/>
        </p:nvSpPr>
        <p:spPr>
          <a:xfrm>
            <a:off x="2673411" y="15331647"/>
            <a:ext cx="4686393" cy="1127553"/>
          </a:xfrm>
          <a:custGeom>
            <a:avLst/>
            <a:gdLst/>
            <a:ahLst/>
            <a:cxnLst/>
            <a:rect l="l" t="t" r="r" b="b"/>
            <a:pathLst>
              <a:path w="4686393" h="1127553">
                <a:moveTo>
                  <a:pt x="0" y="0"/>
                </a:moveTo>
                <a:lnTo>
                  <a:pt x="4686393" y="0"/>
                </a:lnTo>
                <a:lnTo>
                  <a:pt x="4686393" y="1127553"/>
                </a:lnTo>
                <a:lnTo>
                  <a:pt x="0" y="11275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58" b="-458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1" name="Freeform 21"/>
          <p:cNvSpPr/>
          <p:nvPr/>
        </p:nvSpPr>
        <p:spPr>
          <a:xfrm>
            <a:off x="36384508" y="27611719"/>
            <a:ext cx="4686393" cy="1127553"/>
          </a:xfrm>
          <a:custGeom>
            <a:avLst/>
            <a:gdLst/>
            <a:ahLst/>
            <a:cxnLst/>
            <a:rect l="l" t="t" r="r" b="b"/>
            <a:pathLst>
              <a:path w="4686393" h="1127553">
                <a:moveTo>
                  <a:pt x="0" y="0"/>
                </a:moveTo>
                <a:lnTo>
                  <a:pt x="4686393" y="0"/>
                </a:lnTo>
                <a:lnTo>
                  <a:pt x="4686393" y="1127554"/>
                </a:lnTo>
                <a:lnTo>
                  <a:pt x="0" y="11275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58" b="-458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22" name="Group 22"/>
          <p:cNvGrpSpPr/>
          <p:nvPr/>
        </p:nvGrpSpPr>
        <p:grpSpPr>
          <a:xfrm>
            <a:off x="5396071" y="18592010"/>
            <a:ext cx="13157398" cy="1803424"/>
            <a:chOff x="0" y="0"/>
            <a:chExt cx="17543198" cy="2404565"/>
          </a:xfrm>
        </p:grpSpPr>
        <p:sp>
          <p:nvSpPr>
            <p:cNvPr id="23" name="Freeform 23"/>
            <p:cNvSpPr/>
            <p:nvPr/>
          </p:nvSpPr>
          <p:spPr>
            <a:xfrm rot="5400000">
              <a:off x="-95408" y="95408"/>
              <a:ext cx="1692716" cy="1501900"/>
            </a:xfrm>
            <a:custGeom>
              <a:avLst/>
              <a:gdLst/>
              <a:ahLst/>
              <a:cxnLst/>
              <a:rect l="l" t="t" r="r" b="b"/>
              <a:pathLst>
                <a:path w="1692716" h="1501900">
                  <a:moveTo>
                    <a:pt x="0" y="0"/>
                  </a:moveTo>
                  <a:lnTo>
                    <a:pt x="1692716" y="0"/>
                  </a:lnTo>
                  <a:lnTo>
                    <a:pt x="1692716" y="1501900"/>
                  </a:lnTo>
                  <a:lnTo>
                    <a:pt x="0" y="1501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2370706" y="-333375"/>
              <a:ext cx="15172492" cy="27379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697"/>
                </a:lnSpc>
                <a:spcBef>
                  <a:spcPct val="0"/>
                </a:spcBef>
              </a:pPr>
              <a:r>
                <a:rPr lang="en-US" sz="11926" b="1" spc="-238">
                  <a:solidFill>
                    <a:srgbClr val="1C00E8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Dr. Pal Danyi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5396071" y="20934658"/>
            <a:ext cx="13157398" cy="490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74"/>
              </a:lnSpc>
            </a:pPr>
            <a:r>
              <a:rPr lang="en-US" sz="6981" b="1">
                <a:solidFill>
                  <a:srgbClr val="2F2F2F"/>
                </a:solidFill>
                <a:latin typeface="Arimo Bold"/>
                <a:ea typeface="Arimo Bold"/>
                <a:cs typeface="Arimo Bold"/>
                <a:sym typeface="Arimo Bold"/>
              </a:rPr>
              <a:t>Budapest University of Technology and Economics,</a:t>
            </a:r>
          </a:p>
          <a:p>
            <a:pPr algn="l">
              <a:lnSpc>
                <a:spcPts val="9774"/>
              </a:lnSpc>
            </a:pPr>
            <a:r>
              <a:rPr lang="en-US" sz="6981" b="1">
                <a:solidFill>
                  <a:srgbClr val="2F2F2F"/>
                </a:solidFill>
                <a:latin typeface="Arimo Bold"/>
                <a:ea typeface="Arimo Bold"/>
                <a:cs typeface="Arimo Bold"/>
                <a:sym typeface="Arimo Bold"/>
              </a:rPr>
              <a:t>Chair of Danube Cup</a:t>
            </a:r>
          </a:p>
          <a:p>
            <a:pPr algn="l">
              <a:lnSpc>
                <a:spcPts val="9774"/>
              </a:lnSpc>
              <a:spcBef>
                <a:spcPct val="0"/>
              </a:spcBef>
            </a:pPr>
            <a:r>
              <a:rPr lang="en-US" sz="6981" b="1">
                <a:solidFill>
                  <a:srgbClr val="2F2F2F"/>
                </a:solidFill>
                <a:latin typeface="Arimo Bold"/>
                <a:ea typeface="Arimo Bold"/>
                <a:cs typeface="Arimo Bold"/>
                <a:sym typeface="Arimo Bold"/>
              </a:rPr>
              <a:t>Governance Board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6B16045C-CB1A-A4CF-BCD6-27170902E3D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250950" y="1981200"/>
            <a:ext cx="32527501" cy="281545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3381" tIns="191691" rIns="383381" bIns="191691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dirty="0">
                <a:latin typeface="Montserrat Medium" panose="00000600000000000000" pitchFamily="2" charset="-18"/>
              </a:rPr>
              <a:t>A brief of methods</a:t>
            </a:r>
          </a:p>
        </p:txBody>
      </p:sp>
      <p:sp>
        <p:nvSpPr>
          <p:cNvPr id="16387" name="Content Placeholder 3">
            <a:extLst>
              <a:ext uri="{FF2B5EF4-FFF2-40B4-BE49-F238E27FC236}">
                <a16:creationId xmlns:a16="http://schemas.microsoft.com/office/drawing/2014/main" id="{F9173824-CF67-FB49-D0D8-823E460265B4}"/>
              </a:ext>
            </a:extLst>
          </p:cNvPr>
          <p:cNvSpPr txBox="1">
            <a:spLocks/>
          </p:cNvSpPr>
          <p:nvPr/>
        </p:nvSpPr>
        <p:spPr bwMode="auto">
          <a:xfrm>
            <a:off x="2615780" y="8006178"/>
            <a:ext cx="46005750" cy="1897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ctr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de-DE" sz="13417" b="1" dirty="0">
                <a:latin typeface="Calibri" panose="020F0502020204030204" pitchFamily="34" charset="0"/>
              </a:rPr>
              <a:t>Business plan </a:t>
            </a:r>
            <a:r>
              <a:rPr lang="en-GB" altLang="de-DE" sz="13417" dirty="0">
                <a:latin typeface="Calibri" panose="020F0502020204030204" pitchFamily="34" charset="0"/>
              </a:rPr>
              <a:t>preparation</a:t>
            </a:r>
          </a:p>
          <a:p>
            <a:pPr fontAlgn="ctr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de-DE" sz="13417" dirty="0">
                <a:latin typeface="Calibri" panose="020F0502020204030204" pitchFamily="34" charset="0"/>
              </a:rPr>
              <a:t>Preparation of </a:t>
            </a:r>
            <a:r>
              <a:rPr lang="en-GB" altLang="de-DE" sz="13417" b="1" dirty="0">
                <a:latin typeface="Calibri" panose="020F0502020204030204" pitchFamily="34" charset="0"/>
              </a:rPr>
              <a:t>team</a:t>
            </a:r>
            <a:r>
              <a:rPr lang="en-GB" altLang="de-DE" sz="13417" dirty="0">
                <a:latin typeface="Calibri" panose="020F0502020204030204" pitchFamily="34" charset="0"/>
              </a:rPr>
              <a:t> </a:t>
            </a:r>
            <a:r>
              <a:rPr lang="en-GB" altLang="de-DE" sz="13417" b="1" dirty="0">
                <a:latin typeface="Calibri" panose="020F0502020204030204" pitchFamily="34" charset="0"/>
              </a:rPr>
              <a:t>projects</a:t>
            </a:r>
            <a:r>
              <a:rPr lang="en-GB" altLang="de-DE" sz="13417" dirty="0">
                <a:latin typeface="Calibri" panose="020F0502020204030204" pitchFamily="34" charset="0"/>
              </a:rPr>
              <a:t> for doing business internationally</a:t>
            </a:r>
          </a:p>
          <a:p>
            <a:pPr fontAlgn="ctr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de-DE" sz="13417" b="1" dirty="0">
                <a:latin typeface="Calibri" panose="020F0502020204030204" pitchFamily="34" charset="0"/>
              </a:rPr>
              <a:t>Worksheets</a:t>
            </a:r>
            <a:r>
              <a:rPr lang="en-GB" altLang="de-DE" sz="13417" dirty="0">
                <a:latin typeface="Calibri" panose="020F0502020204030204" pitchFamily="34" charset="0"/>
              </a:rPr>
              <a:t> (resource planning)</a:t>
            </a:r>
          </a:p>
          <a:p>
            <a:pPr fontAlgn="ctr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de-DE" sz="13417" dirty="0">
                <a:latin typeface="Calibri" panose="020F0502020204030204" pitchFamily="34" charset="0"/>
              </a:rPr>
              <a:t>(Mini-) </a:t>
            </a:r>
            <a:r>
              <a:rPr lang="en-GB" altLang="de-DE" sz="13417" b="1" dirty="0">
                <a:latin typeface="Calibri" panose="020F0502020204030204" pitchFamily="34" charset="0"/>
              </a:rPr>
              <a:t>case studies, </a:t>
            </a:r>
            <a:r>
              <a:rPr lang="en-GB" altLang="de-DE" sz="13417" dirty="0">
                <a:latin typeface="Calibri" panose="020F0502020204030204" pitchFamily="34" charset="0"/>
              </a:rPr>
              <a:t>practical </a:t>
            </a:r>
            <a:r>
              <a:rPr lang="en-GB" altLang="de-DE" sz="13417" b="1" dirty="0">
                <a:latin typeface="Calibri" panose="020F0502020204030204" pitchFamily="34" charset="0"/>
              </a:rPr>
              <a:t>examples</a:t>
            </a:r>
            <a:r>
              <a:rPr lang="en-GB" altLang="de-DE" sz="13417" dirty="0">
                <a:latin typeface="Calibri" panose="020F0502020204030204" pitchFamily="34" charset="0"/>
              </a:rPr>
              <a:t>, and illustrations</a:t>
            </a:r>
          </a:p>
          <a:p>
            <a:pPr fontAlgn="ctr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de-DE" sz="13417" dirty="0">
                <a:latin typeface="Calibri" panose="020F0502020204030204" pitchFamily="34" charset="0"/>
              </a:rPr>
              <a:t>Checklists, and </a:t>
            </a:r>
            <a:r>
              <a:rPr lang="en-GB" altLang="de-DE" sz="13417" b="1" dirty="0">
                <a:latin typeface="Calibri" panose="020F0502020204030204" pitchFamily="34" charset="0"/>
              </a:rPr>
              <a:t>templates </a:t>
            </a:r>
          </a:p>
          <a:p>
            <a:pPr fontAlgn="ctr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de-DE" sz="13417" b="1" dirty="0">
                <a:latin typeface="Calibri" panose="020F0502020204030204" pitchFamily="34" charset="0"/>
              </a:rPr>
              <a:t>(Self)assessment</a:t>
            </a:r>
            <a:r>
              <a:rPr lang="en-GB" altLang="de-DE" sz="13417" dirty="0">
                <a:latin typeface="Calibri" panose="020F0502020204030204" pitchFamily="34" charset="0"/>
              </a:rPr>
              <a:t> (tests, questions)</a:t>
            </a:r>
          </a:p>
          <a:p>
            <a:pPr fontAlgn="ctr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de-DE" sz="13417" b="1" dirty="0">
                <a:latin typeface="Calibri" panose="020F0502020204030204" pitchFamily="34" charset="0"/>
              </a:rPr>
              <a:t>Discussions</a:t>
            </a:r>
            <a:r>
              <a:rPr lang="en-GB" altLang="de-DE" sz="13417" dirty="0">
                <a:latin typeface="Calibri" panose="020F0502020204030204" pitchFamily="34" charset="0"/>
              </a:rPr>
              <a:t> and </a:t>
            </a:r>
            <a:r>
              <a:rPr lang="en-GB" altLang="de-DE" sz="13417" b="1" dirty="0">
                <a:latin typeface="Calibri" panose="020F0502020204030204" pitchFamily="34" charset="0"/>
              </a:rPr>
              <a:t>critical thinking</a:t>
            </a:r>
          </a:p>
          <a:p>
            <a:pPr fontAlgn="ctr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de-DE" sz="13417" b="1" dirty="0">
                <a:latin typeface="Calibri" panose="020F0502020204030204" pitchFamily="34" charset="0"/>
              </a:rPr>
              <a:t>‘Ideas box’</a:t>
            </a:r>
            <a:endParaRPr lang="en-GB" altLang="de-DE" sz="13417" dirty="0">
              <a:latin typeface="Calibri" panose="020F0502020204030204" pitchFamily="34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13417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1525" y="6581782"/>
            <a:ext cx="33764698" cy="212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504"/>
              </a:lnSpc>
            </a:pPr>
            <a:r>
              <a:rPr lang="en-US" sz="12503" b="1">
                <a:solidFill>
                  <a:srgbClr val="1C00EA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VISION: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461525" y="18081081"/>
            <a:ext cx="33764698" cy="212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504"/>
              </a:lnSpc>
            </a:pPr>
            <a:r>
              <a:rPr lang="en-US" sz="12503" b="1">
                <a:solidFill>
                  <a:srgbClr val="CD2A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MISSION: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541694" y="10169965"/>
            <a:ext cx="40400700" cy="5433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87"/>
              </a:lnSpc>
              <a:spcBef>
                <a:spcPct val="0"/>
              </a:spcBef>
            </a:pPr>
            <a:r>
              <a:rPr lang="en-US" sz="10419" b="1">
                <a:solidFill>
                  <a:srgbClr val="1C00EA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Building the leading network of Higher Education Institutions, fostering entrepreneurship for a connected and sustainable Danube region.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78978" y="21212425"/>
            <a:ext cx="37852342" cy="5433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87"/>
              </a:lnSpc>
              <a:spcBef>
                <a:spcPct val="0"/>
              </a:spcBef>
            </a:pPr>
            <a:r>
              <a:rPr lang="en-US" sz="10419" b="1">
                <a:solidFill>
                  <a:srgbClr val="CD2A3E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Providing an international stage for entrepreneurial- minded students, educators and researchers to enhance collaboration and knowledge sharing.</a:t>
            </a:r>
          </a:p>
        </p:txBody>
      </p:sp>
      <p:sp>
        <p:nvSpPr>
          <p:cNvPr id="6" name="Freeform 6"/>
          <p:cNvSpPr/>
          <p:nvPr/>
        </p:nvSpPr>
        <p:spPr>
          <a:xfrm>
            <a:off x="39813766" y="1749335"/>
            <a:ext cx="10257254" cy="3051265"/>
          </a:xfrm>
          <a:custGeom>
            <a:avLst/>
            <a:gdLst/>
            <a:ahLst/>
            <a:cxnLst/>
            <a:rect l="l" t="t" r="r" b="b"/>
            <a:pathLst>
              <a:path w="10257254" h="3051265">
                <a:moveTo>
                  <a:pt x="0" y="0"/>
                </a:moveTo>
                <a:lnTo>
                  <a:pt x="10257255" y="0"/>
                </a:lnTo>
                <a:lnTo>
                  <a:pt x="10257255" y="3051265"/>
                </a:lnTo>
                <a:lnTo>
                  <a:pt x="0" y="30512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689"/>
            </a:stretch>
          </a:blipFill>
        </p:spPr>
        <p:txBody>
          <a:bodyPr/>
          <a:lstStyle/>
          <a:p>
            <a:endParaRPr lang="de-DE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594582" y="-2635135"/>
            <a:ext cx="38804302" cy="3880430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D4DEB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lIns="182880" tIns="182880" rIns="182880" bIns="182880" rtlCol="0" anchor="ctr"/>
            <a:lstStyle/>
            <a:p>
              <a:pPr algn="ctr">
                <a:lnSpc>
                  <a:spcPts val="743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1999202" y="-1452055"/>
            <a:ext cx="36722305" cy="37715106"/>
            <a:chOff x="0" y="0"/>
            <a:chExt cx="791404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91404" cy="812800"/>
            </a:xfrm>
            <a:custGeom>
              <a:avLst/>
              <a:gdLst/>
              <a:ahLst/>
              <a:cxnLst/>
              <a:rect l="l" t="t" r="r" b="b"/>
              <a:pathLst>
                <a:path w="791404" h="812800">
                  <a:moveTo>
                    <a:pt x="395702" y="0"/>
                  </a:moveTo>
                  <a:cubicBezTo>
                    <a:pt x="177162" y="0"/>
                    <a:pt x="0" y="181951"/>
                    <a:pt x="0" y="406400"/>
                  </a:cubicBezTo>
                  <a:cubicBezTo>
                    <a:pt x="0" y="630849"/>
                    <a:pt x="177162" y="812800"/>
                    <a:pt x="395702" y="812800"/>
                  </a:cubicBezTo>
                  <a:cubicBezTo>
                    <a:pt x="614242" y="812800"/>
                    <a:pt x="791404" y="630849"/>
                    <a:pt x="791404" y="406400"/>
                  </a:cubicBezTo>
                  <a:cubicBezTo>
                    <a:pt x="791404" y="181951"/>
                    <a:pt x="614242" y="0"/>
                    <a:pt x="39570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6147" cap="sq">
              <a:solidFill>
                <a:srgbClr val="4D4DEB"/>
              </a:solidFill>
              <a:prstDash val="solid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4194" y="-19050"/>
              <a:ext cx="643016" cy="755650"/>
            </a:xfrm>
            <a:prstGeom prst="rect">
              <a:avLst/>
            </a:prstGeom>
          </p:spPr>
          <p:txBody>
            <a:bodyPr lIns="162560" tIns="162560" rIns="162560" bIns="162560" rtlCol="0" anchor="ctr"/>
            <a:lstStyle/>
            <a:p>
              <a:pPr algn="ctr">
                <a:lnSpc>
                  <a:spcPts val="660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880999" y="9818232"/>
            <a:ext cx="8249650" cy="6640968"/>
          </a:xfrm>
          <a:custGeom>
            <a:avLst/>
            <a:gdLst/>
            <a:ahLst/>
            <a:cxnLst/>
            <a:rect l="l" t="t" r="r" b="b"/>
            <a:pathLst>
              <a:path w="8249650" h="6640968">
                <a:moveTo>
                  <a:pt x="0" y="0"/>
                </a:moveTo>
                <a:lnTo>
                  <a:pt x="8249651" y="0"/>
                </a:lnTo>
                <a:lnTo>
                  <a:pt x="8249651" y="6640968"/>
                </a:lnTo>
                <a:lnTo>
                  <a:pt x="0" y="66409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9" name="TextBox 9"/>
          <p:cNvSpPr txBox="1"/>
          <p:nvPr/>
        </p:nvSpPr>
        <p:spPr>
          <a:xfrm>
            <a:off x="7080220" y="18910652"/>
            <a:ext cx="8955769" cy="4247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786"/>
              </a:lnSpc>
              <a:spcBef>
                <a:spcPct val="0"/>
              </a:spcBef>
            </a:pPr>
            <a:r>
              <a:rPr lang="en-US" sz="24847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01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454547" y="9851953"/>
            <a:ext cx="24761195" cy="5446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1848"/>
              </a:lnSpc>
              <a:spcBef>
                <a:spcPct val="0"/>
              </a:spcBef>
            </a:pPr>
            <a:r>
              <a:rPr lang="en-US" sz="15606">
                <a:solidFill>
                  <a:srgbClr val="1B02EB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Value Prop for the Universities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614467" y="17105392"/>
            <a:ext cx="27701450" cy="7857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499782" lvl="1" indent="-749891" algn="l">
              <a:lnSpc>
                <a:spcPts val="12642"/>
              </a:lnSpc>
              <a:buFont typeface="Arial"/>
              <a:buChar char="•"/>
            </a:pPr>
            <a:r>
              <a:rPr lang="en-US" sz="6946" spc="-138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Road to Entrepreneurial University </a:t>
            </a:r>
          </a:p>
          <a:p>
            <a:pPr marL="1499782" lvl="1" indent="-749891" algn="l">
              <a:lnSpc>
                <a:spcPts val="12642"/>
              </a:lnSpc>
              <a:buFont typeface="Arial"/>
              <a:buChar char="•"/>
            </a:pPr>
            <a:r>
              <a:rPr lang="en-US" sz="6946" spc="-138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International networking</a:t>
            </a:r>
          </a:p>
          <a:p>
            <a:pPr marL="1499782" lvl="1" indent="-749891" algn="l">
              <a:lnSpc>
                <a:spcPts val="12642"/>
              </a:lnSpc>
              <a:buFont typeface="Arial"/>
              <a:buChar char="•"/>
            </a:pPr>
            <a:r>
              <a:rPr lang="en-US" sz="6946" spc="-138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Integration into the entrepreneurial ecosystem of their cities</a:t>
            </a:r>
          </a:p>
          <a:p>
            <a:pPr marL="1499782" lvl="1" indent="-749891" algn="l">
              <a:lnSpc>
                <a:spcPts val="12642"/>
              </a:lnSpc>
              <a:buFont typeface="Arial"/>
              <a:buChar char="•"/>
            </a:pPr>
            <a:r>
              <a:rPr lang="en-US" sz="6946" spc="-138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Sponsoring relationships</a:t>
            </a:r>
          </a:p>
          <a:p>
            <a:pPr marL="1499782" lvl="1" indent="-749891" algn="l">
              <a:lnSpc>
                <a:spcPts val="12642"/>
              </a:lnSpc>
              <a:buFont typeface="Arial"/>
              <a:buChar char="•"/>
            </a:pPr>
            <a:r>
              <a:rPr lang="en-US" sz="6946" spc="-138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Communication of their goals on innovation </a:t>
            </a:r>
          </a:p>
        </p:txBody>
      </p:sp>
      <p:sp>
        <p:nvSpPr>
          <p:cNvPr id="12" name="Freeform 12"/>
          <p:cNvSpPr/>
          <p:nvPr/>
        </p:nvSpPr>
        <p:spPr>
          <a:xfrm>
            <a:off x="39813766" y="4713953"/>
            <a:ext cx="10257254" cy="3051265"/>
          </a:xfrm>
          <a:custGeom>
            <a:avLst/>
            <a:gdLst/>
            <a:ahLst/>
            <a:cxnLst/>
            <a:rect l="l" t="t" r="r" b="b"/>
            <a:pathLst>
              <a:path w="10257254" h="3051265">
                <a:moveTo>
                  <a:pt x="0" y="0"/>
                </a:moveTo>
                <a:lnTo>
                  <a:pt x="10257255" y="0"/>
                </a:lnTo>
                <a:lnTo>
                  <a:pt x="10257255" y="3051265"/>
                </a:lnTo>
                <a:lnTo>
                  <a:pt x="0" y="30512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689"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40037" y="3679031"/>
            <a:ext cx="45440600" cy="25560338"/>
          </a:xfrm>
          <a:custGeom>
            <a:avLst/>
            <a:gdLst/>
            <a:ahLst/>
            <a:cxnLst/>
            <a:rect l="l" t="t" r="r" b="b"/>
            <a:pathLst>
              <a:path w="45440600" h="25560338">
                <a:moveTo>
                  <a:pt x="0" y="0"/>
                </a:moveTo>
                <a:lnTo>
                  <a:pt x="45440600" y="0"/>
                </a:lnTo>
                <a:lnTo>
                  <a:pt x="45440600" y="25560338"/>
                </a:lnTo>
                <a:lnTo>
                  <a:pt x="0" y="25560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4702542" y="6235065"/>
            <a:ext cx="42539798" cy="18925840"/>
            <a:chOff x="0" y="0"/>
            <a:chExt cx="5490351" cy="24426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442642"/>
            </a:xfrm>
            <a:custGeom>
              <a:avLst/>
              <a:gdLst/>
              <a:ahLst/>
              <a:cxnLst/>
              <a:rect l="l" t="t" r="r" b="b"/>
              <a:pathLst>
                <a:path w="5490351" h="2442642">
                  <a:moveTo>
                    <a:pt x="0" y="0"/>
                  </a:moveTo>
                  <a:lnTo>
                    <a:pt x="5490351" y="0"/>
                  </a:lnTo>
                  <a:lnTo>
                    <a:pt x="5490351" y="2442642"/>
                  </a:lnTo>
                  <a:lnTo>
                    <a:pt x="0" y="2442642"/>
                  </a:lnTo>
                  <a:close/>
                </a:path>
              </a:pathLst>
            </a:custGeom>
            <a:solidFill>
              <a:srgbClr val="1C00E8">
                <a:alpha val="82745"/>
              </a:srgbClr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5" name="Freeform 5"/>
          <p:cNvSpPr/>
          <p:nvPr/>
        </p:nvSpPr>
        <p:spPr>
          <a:xfrm>
            <a:off x="30144280" y="11348941"/>
            <a:ext cx="12638196" cy="3823054"/>
          </a:xfrm>
          <a:custGeom>
            <a:avLst/>
            <a:gdLst/>
            <a:ahLst/>
            <a:cxnLst/>
            <a:rect l="l" t="t" r="r" b="b"/>
            <a:pathLst>
              <a:path w="12638196" h="3823054">
                <a:moveTo>
                  <a:pt x="0" y="0"/>
                </a:moveTo>
                <a:lnTo>
                  <a:pt x="12638196" y="0"/>
                </a:lnTo>
                <a:lnTo>
                  <a:pt x="12638196" y="3823054"/>
                </a:lnTo>
                <a:lnTo>
                  <a:pt x="0" y="38230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8515403" y="10590994"/>
            <a:ext cx="15540766" cy="11144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130"/>
              </a:lnSpc>
            </a:pPr>
            <a:r>
              <a:rPr lang="en-US" sz="26725" b="1" dirty="0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dream it</a:t>
            </a:r>
          </a:p>
          <a:p>
            <a:pPr algn="r">
              <a:lnSpc>
                <a:spcPts val="29130"/>
              </a:lnSpc>
            </a:pPr>
            <a:r>
              <a:rPr lang="en-US" sz="26725" b="1" dirty="0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want it</a:t>
            </a:r>
          </a:p>
          <a:p>
            <a:pPr algn="r">
              <a:lnSpc>
                <a:spcPts val="29130"/>
              </a:lnSpc>
            </a:pPr>
            <a:r>
              <a:rPr lang="en-US" sz="26725" b="1" dirty="0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build it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929359" y="17854793"/>
            <a:ext cx="17795245" cy="3115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22"/>
              </a:lnSpc>
            </a:pPr>
            <a:endParaRPr/>
          </a:p>
          <a:p>
            <a:pPr algn="ctr">
              <a:lnSpc>
                <a:spcPts val="12522"/>
              </a:lnSpc>
              <a:spcBef>
                <a:spcPct val="0"/>
              </a:spcBef>
            </a:pPr>
            <a:r>
              <a:rPr lang="en-US" sz="8945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danyi.pal@gtk.bme.hu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234</Words>
  <Application>Microsoft Office PowerPoint</Application>
  <PresentationFormat>Egyéni</PresentationFormat>
  <Paragraphs>37</Paragraphs>
  <Slides>5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11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</vt:i4>
      </vt:variant>
    </vt:vector>
  </HeadingPairs>
  <TitlesOfParts>
    <vt:vector size="17" baseType="lpstr">
      <vt:lpstr>Calibri</vt:lpstr>
      <vt:lpstr>Montserrat</vt:lpstr>
      <vt:lpstr>Poppins</vt:lpstr>
      <vt:lpstr>Aptos</vt:lpstr>
      <vt:lpstr>Open Sans Extra Bold</vt:lpstr>
      <vt:lpstr>Arimo Bold</vt:lpstr>
      <vt:lpstr>Poppins Bold</vt:lpstr>
      <vt:lpstr>Montserrat Semi-Bold</vt:lpstr>
      <vt:lpstr>Arial</vt:lpstr>
      <vt:lpstr>Montserrat Heavy</vt:lpstr>
      <vt:lpstr>Montserrat Medium</vt:lpstr>
      <vt:lpstr>Office Theme</vt:lpstr>
      <vt:lpstr>PowerPoint-bemutató</vt:lpstr>
      <vt:lpstr>A brief of methods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Danube Cup 2025 template</dc:title>
  <dc:creator>Huszák Loretta</dc:creator>
  <cp:lastModifiedBy>Huszák Loretta</cp:lastModifiedBy>
  <cp:revision>2</cp:revision>
  <dcterms:created xsi:type="dcterms:W3CDTF">2006-08-16T00:00:00Z</dcterms:created>
  <dcterms:modified xsi:type="dcterms:W3CDTF">2025-09-13T14:50:11Z</dcterms:modified>
  <dc:identifier>DAGywEzNAWA</dc:identifier>
</cp:coreProperties>
</file>